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3"/>
  </p:notesMasterIdLst>
  <p:sldIdLst>
    <p:sldId id="268" r:id="rId2"/>
  </p:sldIdLst>
  <p:sldSz cx="12192000" cy="6858000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DB1B"/>
    <a:srgbClr val="D22CD2"/>
    <a:srgbClr val="396287"/>
    <a:srgbClr val="C82AC8"/>
    <a:srgbClr val="933D95"/>
    <a:srgbClr val="CC57D5"/>
    <a:srgbClr val="FFCC00"/>
    <a:srgbClr val="C8D42C"/>
    <a:srgbClr val="D0D42C"/>
    <a:srgbClr val="8675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27" autoAdjust="0"/>
    <p:restoredTop sz="90328" autoAdjust="0"/>
  </p:normalViewPr>
  <p:slideViewPr>
    <p:cSldViewPr snapToGrid="0">
      <p:cViewPr varScale="1">
        <p:scale>
          <a:sx n="82" d="100"/>
          <a:sy n="82" d="100"/>
        </p:scale>
        <p:origin x="720" y="90"/>
      </p:cViewPr>
      <p:guideLst>
        <p:guide orient="horz" pos="2160"/>
        <p:guide pos="3840"/>
      </p:guideLst>
    </p:cSldViewPr>
  </p:slideViewPr>
  <p:notesTextViewPr>
    <p:cViewPr>
      <p:scale>
        <a:sx n="20" d="100"/>
        <a:sy n="2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5725A642-D5CE-4C7F-92BF-2B58C7408155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23C3448-9F17-4AD5-8356-61ACF3317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554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C3448-9F17-4AD5-8356-61ACF33179B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37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7963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B078-5404-457E-857E-3BA0CF6196F8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048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6887A-8045-4FDA-A66B-3A5A42CB539B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988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1F0A9-6483-44F8-BE95-E2B3DCAE7692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9641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3336-7AEA-49A1-B212-EDEF63EAD49A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883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6D7D-B869-455E-A207-6AFBBE4D0A8B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490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9FC48-E429-4F48-9D84-B56A67B9510A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86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03755-0D34-45C2-BF81-F6CDE2B21BFA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3050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C052-CDA1-4BBF-BAF4-25BAA0D913E5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51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E7E94-FA47-40C0-9823-F46BB6112C95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243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38DEA-FC21-45B1-AA7C-3937B59A8DF9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01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F3C4-65F5-4FFF-8F87-2A622510D9EE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015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279DB-BEEE-4D8F-A2B8-3C09AF64D73F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942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81A52-246E-41B7-AF88-156358AF14AD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8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F6255-DC29-4716-9B1F-057043BA7BB3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310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EACA3-B16D-4560-89FD-E2315E848576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457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89EE-7C13-4E0C-8DA5-2F028D6E9E5A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926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2DD4071-490E-4C55-8CDA-A0F26F4468CA}" type="datetime1">
              <a:rPr lang="en-US" smtClean="0"/>
              <a:t>2/24/2026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368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00387"/>
              </p:ext>
            </p:extLst>
          </p:nvPr>
        </p:nvGraphicFramePr>
        <p:xfrm>
          <a:off x="1240546" y="447674"/>
          <a:ext cx="247650" cy="157734"/>
        </p:xfrm>
        <a:graphic>
          <a:graphicData uri="http://schemas.openxmlformats.org/drawingml/2006/table">
            <a:tbl>
              <a:tblPr/>
              <a:tblGrid>
                <a:gridCol w="24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900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8</a:t>
                      </a:r>
                      <a:endParaRPr lang="en-US" sz="900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089" marR="7408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642180"/>
              </p:ext>
            </p:extLst>
          </p:nvPr>
        </p:nvGraphicFramePr>
        <p:xfrm>
          <a:off x="2267659" y="447674"/>
          <a:ext cx="233362" cy="157734"/>
        </p:xfrm>
        <a:graphic>
          <a:graphicData uri="http://schemas.openxmlformats.org/drawingml/2006/table">
            <a:tbl>
              <a:tblPr/>
              <a:tblGrid>
                <a:gridCol w="233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06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900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7</a:t>
                      </a:r>
                      <a:endParaRPr lang="en-US" sz="900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084" marR="74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77758"/>
              </p:ext>
            </p:extLst>
          </p:nvPr>
        </p:nvGraphicFramePr>
        <p:xfrm>
          <a:off x="3282071" y="447674"/>
          <a:ext cx="233895" cy="157734"/>
        </p:xfrm>
        <a:graphic>
          <a:graphicData uri="http://schemas.openxmlformats.org/drawingml/2006/table">
            <a:tbl>
              <a:tblPr/>
              <a:tblGrid>
                <a:gridCol w="233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900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6</a:t>
                      </a:r>
                      <a:endParaRPr lang="en-US" sz="900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085" marR="74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829881"/>
              </p:ext>
            </p:extLst>
          </p:nvPr>
        </p:nvGraphicFramePr>
        <p:xfrm>
          <a:off x="4261889" y="447674"/>
          <a:ext cx="233362" cy="157734"/>
        </p:xfrm>
        <a:graphic>
          <a:graphicData uri="http://schemas.openxmlformats.org/drawingml/2006/table">
            <a:tbl>
              <a:tblPr/>
              <a:tblGrid>
                <a:gridCol w="233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900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5</a:t>
                      </a:r>
                      <a:endParaRPr lang="en-US" sz="900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084" marR="74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231875"/>
              </p:ext>
            </p:extLst>
          </p:nvPr>
        </p:nvGraphicFramePr>
        <p:xfrm>
          <a:off x="5306671" y="447674"/>
          <a:ext cx="233363" cy="157734"/>
        </p:xfrm>
        <a:graphic>
          <a:graphicData uri="http://schemas.openxmlformats.org/drawingml/2006/table">
            <a:tbl>
              <a:tblPr/>
              <a:tblGrid>
                <a:gridCol w="233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900" b="0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4</a:t>
                      </a:r>
                      <a:endParaRPr lang="en-US" sz="900" b="0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085" marR="74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83942"/>
              </p:ext>
            </p:extLst>
          </p:nvPr>
        </p:nvGraphicFramePr>
        <p:xfrm>
          <a:off x="6343040" y="447674"/>
          <a:ext cx="233363" cy="157734"/>
        </p:xfrm>
        <a:graphic>
          <a:graphicData uri="http://schemas.openxmlformats.org/drawingml/2006/table">
            <a:tbl>
              <a:tblPr/>
              <a:tblGrid>
                <a:gridCol w="233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900" b="0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900" b="0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085" marR="74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944797"/>
              </p:ext>
            </p:extLst>
          </p:nvPr>
        </p:nvGraphicFramePr>
        <p:xfrm>
          <a:off x="7350834" y="447674"/>
          <a:ext cx="233362" cy="157734"/>
        </p:xfrm>
        <a:graphic>
          <a:graphicData uri="http://schemas.openxmlformats.org/drawingml/2006/table">
            <a:tbl>
              <a:tblPr/>
              <a:tblGrid>
                <a:gridCol w="233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900" b="0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2</a:t>
                      </a:r>
                      <a:endParaRPr lang="en-US" sz="900" b="0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084" marR="74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324608"/>
              </p:ext>
            </p:extLst>
          </p:nvPr>
        </p:nvGraphicFramePr>
        <p:xfrm>
          <a:off x="8358896" y="447674"/>
          <a:ext cx="233363" cy="157734"/>
        </p:xfrm>
        <a:graphic>
          <a:graphicData uri="http://schemas.openxmlformats.org/drawingml/2006/table">
            <a:tbl>
              <a:tblPr/>
              <a:tblGrid>
                <a:gridCol w="233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900" b="0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900" b="0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085" marR="740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510959"/>
              </p:ext>
            </p:extLst>
          </p:nvPr>
        </p:nvGraphicFramePr>
        <p:xfrm>
          <a:off x="9038830" y="862085"/>
          <a:ext cx="259293" cy="148463"/>
        </p:xfrm>
        <a:graphic>
          <a:graphicData uri="http://schemas.openxmlformats.org/drawingml/2006/table">
            <a:tbl>
              <a:tblPr/>
              <a:tblGrid>
                <a:gridCol w="259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74084" marR="74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173980"/>
              </p:ext>
            </p:extLst>
          </p:nvPr>
        </p:nvGraphicFramePr>
        <p:xfrm>
          <a:off x="9047049" y="1488912"/>
          <a:ext cx="233362" cy="148463"/>
        </p:xfrm>
        <a:graphic>
          <a:graphicData uri="http://schemas.openxmlformats.org/drawingml/2006/table">
            <a:tbl>
              <a:tblPr/>
              <a:tblGrid>
                <a:gridCol w="233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</a:p>
                  </a:txBody>
                  <a:tcPr marL="74084" marR="74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91776"/>
              </p:ext>
            </p:extLst>
          </p:nvPr>
        </p:nvGraphicFramePr>
        <p:xfrm>
          <a:off x="9039820" y="2075053"/>
          <a:ext cx="233362" cy="148463"/>
        </p:xfrm>
        <a:graphic>
          <a:graphicData uri="http://schemas.openxmlformats.org/drawingml/2006/table">
            <a:tbl>
              <a:tblPr/>
              <a:tblGrid>
                <a:gridCol w="233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</a:p>
                  </a:txBody>
                  <a:tcPr marL="74084" marR="74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125514"/>
              </p:ext>
            </p:extLst>
          </p:nvPr>
        </p:nvGraphicFramePr>
        <p:xfrm>
          <a:off x="9038830" y="2661194"/>
          <a:ext cx="233362" cy="148463"/>
        </p:xfrm>
        <a:graphic>
          <a:graphicData uri="http://schemas.openxmlformats.org/drawingml/2006/table">
            <a:tbl>
              <a:tblPr/>
              <a:tblGrid>
                <a:gridCol w="233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</a:p>
                  </a:txBody>
                  <a:tcPr marL="74084" marR="74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774444"/>
              </p:ext>
            </p:extLst>
          </p:nvPr>
        </p:nvGraphicFramePr>
        <p:xfrm>
          <a:off x="9047049" y="3241392"/>
          <a:ext cx="233362" cy="148463"/>
        </p:xfrm>
        <a:graphic>
          <a:graphicData uri="http://schemas.openxmlformats.org/drawingml/2006/table">
            <a:tbl>
              <a:tblPr/>
              <a:tblGrid>
                <a:gridCol w="233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</a:p>
                  </a:txBody>
                  <a:tcPr marL="74084" marR="74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988675"/>
              </p:ext>
            </p:extLst>
          </p:nvPr>
        </p:nvGraphicFramePr>
        <p:xfrm>
          <a:off x="9038830" y="3823662"/>
          <a:ext cx="233362" cy="148463"/>
        </p:xfrm>
        <a:graphic>
          <a:graphicData uri="http://schemas.openxmlformats.org/drawingml/2006/table">
            <a:tbl>
              <a:tblPr/>
              <a:tblGrid>
                <a:gridCol w="233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</a:p>
                  </a:txBody>
                  <a:tcPr marL="74084" marR="74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7041946"/>
              </p:ext>
            </p:extLst>
          </p:nvPr>
        </p:nvGraphicFramePr>
        <p:xfrm>
          <a:off x="9038830" y="4408938"/>
          <a:ext cx="233362" cy="148463"/>
        </p:xfrm>
        <a:graphic>
          <a:graphicData uri="http://schemas.openxmlformats.org/drawingml/2006/table">
            <a:tbl>
              <a:tblPr/>
              <a:tblGrid>
                <a:gridCol w="233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</a:p>
                  </a:txBody>
                  <a:tcPr marL="74084" marR="74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588449"/>
              </p:ext>
            </p:extLst>
          </p:nvPr>
        </p:nvGraphicFramePr>
        <p:xfrm>
          <a:off x="9577301" y="709237"/>
          <a:ext cx="2332123" cy="714385"/>
        </p:xfrm>
        <a:graphic>
          <a:graphicData uri="http://schemas.openxmlformats.org/drawingml/2006/table">
            <a:tbl>
              <a:tblPr/>
              <a:tblGrid>
                <a:gridCol w="730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3407">
                  <a:extLst>
                    <a:ext uri="{9D8B030D-6E8A-4147-A177-3AD203B41FA5}">
                      <a16:colId xmlns:a16="http://schemas.microsoft.com/office/drawing/2014/main" val="608529103"/>
                    </a:ext>
                  </a:extLst>
                </a:gridCol>
                <a:gridCol w="281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7092">
                  <a:extLst>
                    <a:ext uri="{9D8B030D-6E8A-4147-A177-3AD203B41FA5}">
                      <a16:colId xmlns:a16="http://schemas.microsoft.com/office/drawing/2014/main" val="3437837715"/>
                    </a:ext>
                  </a:extLst>
                </a:gridCol>
              </a:tblGrid>
              <a:tr h="247073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شماره درس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52" marR="742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تعداد واحد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52" marR="742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52" marR="742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717">
                <a:tc grid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نام درس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52" marR="742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52" marR="742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59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کد گروه درسی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52" marR="742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پيش نياز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52" marR="7425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هم نياز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52" marR="742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هم نياز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52" marR="7425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665796"/>
              </p:ext>
            </p:extLst>
          </p:nvPr>
        </p:nvGraphicFramePr>
        <p:xfrm>
          <a:off x="10121631" y="242981"/>
          <a:ext cx="1231460" cy="405268"/>
        </p:xfrm>
        <a:graphic>
          <a:graphicData uri="http://schemas.openxmlformats.org/drawingml/2006/table">
            <a:tbl>
              <a:tblPr/>
              <a:tblGrid>
                <a:gridCol w="1231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526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400" b="1" dirty="0">
                          <a:latin typeface=" B TITR"/>
                          <a:ea typeface="Calibri"/>
                          <a:cs typeface="B Titr" panose="00000700000000000000" pitchFamily="2" charset="-78"/>
                        </a:rPr>
                        <a:t>راهنمای چارت</a:t>
                      </a:r>
                      <a:endParaRPr lang="en-US" sz="1400" b="1" dirty="0">
                        <a:latin typeface=" B TITR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74302" marR="743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693821"/>
              </p:ext>
            </p:extLst>
          </p:nvPr>
        </p:nvGraphicFramePr>
        <p:xfrm>
          <a:off x="1099259" y="93663"/>
          <a:ext cx="7987591" cy="29487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7987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487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900" b="1" dirty="0">
                          <a:cs typeface="B Titr" panose="00000700000000000000" pitchFamily="2" charset="-78"/>
                        </a:rPr>
                        <a:t>برنامه پيشنهادی چهار ساله  (هشت ترم) دوره کارشناسی مهندسی </a:t>
                      </a:r>
                      <a:r>
                        <a:rPr lang="fa-IR" sz="900" b="1" kern="1200" baseline="0" dirty="0">
                          <a:solidFill>
                            <a:schemeClr val="tx1"/>
                          </a:solidFill>
                          <a:cs typeface="B Titr" panose="00000700000000000000" pitchFamily="2" charset="-78"/>
                        </a:rPr>
                        <a:t>برق( گرایش قدرت) دانشگاه صنعتي كرمانشاه</a:t>
                      </a:r>
                      <a:endParaRPr lang="fa-IR" sz="900" b="1" dirty="0">
                        <a:latin typeface="+mn-lt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74297" marR="74297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52285"/>
              </p:ext>
            </p:extLst>
          </p:nvPr>
        </p:nvGraphicFramePr>
        <p:xfrm>
          <a:off x="9038830" y="4993872"/>
          <a:ext cx="233362" cy="148463"/>
        </p:xfrm>
        <a:graphic>
          <a:graphicData uri="http://schemas.openxmlformats.org/drawingml/2006/table">
            <a:tbl>
              <a:tblPr/>
              <a:tblGrid>
                <a:gridCol w="233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</a:t>
                      </a:r>
                    </a:p>
                  </a:txBody>
                  <a:tcPr marL="74084" marR="740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137745"/>
              </p:ext>
            </p:extLst>
          </p:nvPr>
        </p:nvGraphicFramePr>
        <p:xfrm>
          <a:off x="9586782" y="3855281"/>
          <a:ext cx="2332123" cy="851798"/>
        </p:xfrm>
        <a:graphic>
          <a:graphicData uri="http://schemas.openxmlformats.org/drawingml/2006/table">
            <a:tbl>
              <a:tblPr/>
              <a:tblGrid>
                <a:gridCol w="2332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179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2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dirty="0">
                          <a:latin typeface="+mn-lt"/>
                          <a:ea typeface="Calibri"/>
                          <a:cs typeface="B Titr" panose="00000700000000000000" pitchFamily="2" charset="-78"/>
                        </a:rPr>
                        <a:t>کارآموزی و </a:t>
                      </a:r>
                      <a:r>
                        <a:rPr lang="fa-IR" sz="1200" b="1" dirty="0">
                          <a:latin typeface="Calibri"/>
                          <a:ea typeface="Calibri"/>
                          <a:cs typeface="B Titr" panose="00000700000000000000" pitchFamily="2" charset="-78"/>
                        </a:rPr>
                        <a:t>پروژه  کارشناسی </a:t>
                      </a:r>
                      <a:r>
                        <a:rPr lang="fa-IR" sz="1200" b="1" baseline="0" dirty="0">
                          <a:latin typeface="+mn-lt"/>
                          <a:ea typeface="Calibri"/>
                          <a:cs typeface="B Titr" panose="00000700000000000000" pitchFamily="2" charset="-78"/>
                        </a:rPr>
                        <a:t> </a:t>
                      </a:r>
                      <a:r>
                        <a:rPr lang="fa-IR" sz="12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پس از گذراندن حداقل </a:t>
                      </a:r>
                      <a:r>
                        <a:rPr lang="fa-IR" sz="1600" b="1" u="none" baseline="0" dirty="0">
                          <a:latin typeface="+mn-lt"/>
                          <a:ea typeface="Calibri"/>
                          <a:cs typeface="B Titr" panose="00000700000000000000" pitchFamily="2" charset="-78"/>
                        </a:rPr>
                        <a:t>95</a:t>
                      </a:r>
                      <a:r>
                        <a:rPr lang="fa-IR" sz="12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واحد</a:t>
                      </a:r>
                      <a:endParaRPr lang="fa-IR" sz="12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02" marR="743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60704"/>
              </p:ext>
            </p:extLst>
          </p:nvPr>
        </p:nvGraphicFramePr>
        <p:xfrm>
          <a:off x="9583999" y="5410088"/>
          <a:ext cx="2332123" cy="879523"/>
        </p:xfrm>
        <a:graphic>
          <a:graphicData uri="http://schemas.openxmlformats.org/drawingml/2006/table">
            <a:tbl>
              <a:tblPr/>
              <a:tblGrid>
                <a:gridCol w="2332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7952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400" b="1" baseline="0" dirty="0">
                          <a:solidFill>
                            <a:schemeClr val="tx1"/>
                          </a:solidFill>
                          <a:latin typeface=" B TITR"/>
                          <a:ea typeface="Calibri"/>
                          <a:cs typeface="B Titr" panose="00000700000000000000" pitchFamily="2" charset="-78"/>
                        </a:rPr>
                        <a:t>گروه مهندسی برق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400" b="1" baseline="0" dirty="0">
                          <a:solidFill>
                            <a:schemeClr val="tx1"/>
                          </a:solidFill>
                          <a:latin typeface=" B TITR"/>
                          <a:ea typeface="Calibri"/>
                          <a:cs typeface="B Titr" panose="00000700000000000000" pitchFamily="2" charset="-78"/>
                        </a:rPr>
                        <a:t>۱۴۰۳/۰۷/۰۱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 B TITR"/>
                        <a:ea typeface="Calibri"/>
                        <a:cs typeface="B Titr" panose="00000700000000000000" pitchFamily="2" charset="-78"/>
                      </a:endParaRPr>
                    </a:p>
                  </a:txBody>
                  <a:tcPr marL="74280" marR="742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261195"/>
              </p:ext>
            </p:extLst>
          </p:nvPr>
        </p:nvGraphicFramePr>
        <p:xfrm>
          <a:off x="2876814" y="679805"/>
          <a:ext cx="1016847" cy="595889"/>
        </p:xfrm>
        <a:graphic>
          <a:graphicData uri="http://schemas.openxmlformats.org/drawingml/2006/table">
            <a:tbl>
              <a:tblPr/>
              <a:tblGrid>
                <a:gridCol w="279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216">
                  <a:extLst>
                    <a:ext uri="{9D8B030D-6E8A-4147-A177-3AD203B41FA5}">
                      <a16:colId xmlns:a16="http://schemas.microsoft.com/office/drawing/2014/main" val="275490976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041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1010024.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084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7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تحلیل سیستم های انرژی الکتریکی 1</a:t>
                      </a:r>
                      <a:endParaRPr lang="en-US" sz="7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3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A5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012228"/>
              </p:ext>
            </p:extLst>
          </p:nvPr>
        </p:nvGraphicFramePr>
        <p:xfrm>
          <a:off x="3903602" y="680612"/>
          <a:ext cx="1035204" cy="592825"/>
        </p:xfrm>
        <a:graphic>
          <a:graphicData uri="http://schemas.openxmlformats.org/drawingml/2006/table">
            <a:tbl>
              <a:tblPr/>
              <a:tblGrid>
                <a:gridCol w="281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3076">
                  <a:extLst>
                    <a:ext uri="{9D8B030D-6E8A-4147-A177-3AD203B41FA5}">
                      <a16:colId xmlns:a16="http://schemas.microsoft.com/office/drawing/2014/main" val="1550070770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800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۱۰۱۰۰۱۸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۳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503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ماشین های الکتریکی</a:t>
                      </a:r>
                      <a:r>
                        <a:rPr lang="en-US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2</a:t>
                      </a:r>
                      <a:r>
                        <a:rPr lang="en-US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3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A4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353876"/>
              </p:ext>
            </p:extLst>
          </p:nvPr>
        </p:nvGraphicFramePr>
        <p:xfrm>
          <a:off x="5938962" y="672490"/>
          <a:ext cx="1008000" cy="575365"/>
        </p:xfrm>
        <a:graphic>
          <a:graphicData uri="http://schemas.openxmlformats.org/drawingml/2006/table">
            <a:tbl>
              <a:tblPr/>
              <a:tblGrid>
                <a:gridCol w="264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858">
                  <a:extLst>
                    <a:ext uri="{9D8B030D-6E8A-4147-A177-3AD203B41FA5}">
                      <a16:colId xmlns:a16="http://schemas.microsoft.com/office/drawing/2014/main" val="2783083806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62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1010061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621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مدار</a:t>
                      </a:r>
                      <a:r>
                        <a:rPr lang="fa-IR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های الکتریکی2 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1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fa-IR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8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732571"/>
              </p:ext>
            </p:extLst>
          </p:nvPr>
        </p:nvGraphicFramePr>
        <p:xfrm>
          <a:off x="6952894" y="671856"/>
          <a:ext cx="1008000" cy="597423"/>
        </p:xfrm>
        <a:graphic>
          <a:graphicData uri="http://schemas.openxmlformats.org/drawingml/2006/table">
            <a:tbl>
              <a:tblPr/>
              <a:tblGrid>
                <a:gridCol w="27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646">
                  <a:extLst>
                    <a:ext uri="{9D8B030D-6E8A-4147-A177-3AD203B41FA5}">
                      <a16:colId xmlns:a16="http://schemas.microsoft.com/office/drawing/2014/main" val="4067809599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608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1010009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112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مدارهای الکتریکی</a:t>
                      </a:r>
                      <a:r>
                        <a:rPr lang="en-US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8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C2</a:t>
                      </a:r>
                      <a:r>
                        <a:rPr lang="en-US" sz="800" b="1" baseline="0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 D2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531531"/>
              </p:ext>
            </p:extLst>
          </p:nvPr>
        </p:nvGraphicFramePr>
        <p:xfrm>
          <a:off x="7975927" y="671856"/>
          <a:ext cx="1008000" cy="575999"/>
        </p:xfrm>
        <a:graphic>
          <a:graphicData uri="http://schemas.openxmlformats.org/drawingml/2006/table">
            <a:tbl>
              <a:tblPr/>
              <a:tblGrid>
                <a:gridCol w="2679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885">
                  <a:extLst>
                    <a:ext uri="{9D8B030D-6E8A-4147-A177-3AD203B41FA5}">
                      <a16:colId xmlns:a16="http://schemas.microsoft.com/office/drawing/2014/main" val="2827557434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548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9999017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25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رياضی عمومی  1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760470"/>
              </p:ext>
            </p:extLst>
          </p:nvPr>
        </p:nvGraphicFramePr>
        <p:xfrm>
          <a:off x="3901998" y="1261126"/>
          <a:ext cx="1008000" cy="576000"/>
        </p:xfrm>
        <a:graphic>
          <a:graphicData uri="http://schemas.openxmlformats.org/drawingml/2006/table">
            <a:tbl>
              <a:tblPr/>
              <a:tblGrid>
                <a:gridCol w="274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131">
                  <a:extLst>
                    <a:ext uri="{9D8B030D-6E8A-4147-A177-3AD203B41FA5}">
                      <a16:colId xmlns:a16="http://schemas.microsoft.com/office/drawing/2014/main" val="846863053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42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10100۱6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۳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426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الکترونیک 2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1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B4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08458"/>
              </p:ext>
            </p:extLst>
          </p:nvPr>
        </p:nvGraphicFramePr>
        <p:xfrm>
          <a:off x="4920480" y="1261126"/>
          <a:ext cx="1008000" cy="576000"/>
        </p:xfrm>
        <a:graphic>
          <a:graphicData uri="http://schemas.openxmlformats.org/drawingml/2006/table">
            <a:tbl>
              <a:tblPr/>
              <a:tblGrid>
                <a:gridCol w="2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726">
                  <a:extLst>
                    <a:ext uri="{9D8B030D-6E8A-4147-A177-3AD203B41FA5}">
                      <a16:colId xmlns:a16="http://schemas.microsoft.com/office/drawing/2014/main" val="1626778759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۱۰۱۰۰۱۴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۳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الکترونیک 1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A2</a:t>
                      </a: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 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812420"/>
              </p:ext>
            </p:extLst>
          </p:nvPr>
        </p:nvGraphicFramePr>
        <p:xfrm>
          <a:off x="4933280" y="679154"/>
          <a:ext cx="1008000" cy="576000"/>
        </p:xfrm>
        <a:graphic>
          <a:graphicData uri="http://schemas.openxmlformats.org/drawingml/2006/table">
            <a:tbl>
              <a:tblPr/>
              <a:tblGrid>
                <a:gridCol w="264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858">
                  <a:extLst>
                    <a:ext uri="{9D8B030D-6E8A-4147-A177-3AD203B41FA5}">
                      <a16:colId xmlns:a16="http://schemas.microsoft.com/office/drawing/2014/main" val="3657409606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206"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۱۰۱۰۰۱۷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94" marR="7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۳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94" marR="7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62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ماشین های الکتریکی</a:t>
                      </a:r>
                      <a:r>
                        <a:rPr lang="fa-IR" sz="800" b="1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 1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94" marR="7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16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94" marR="7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A2</a:t>
                      </a:r>
                    </a:p>
                  </a:txBody>
                  <a:tcPr marL="74294" marR="742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B3</a:t>
                      </a:r>
                    </a:p>
                  </a:txBody>
                  <a:tcPr marL="74294" marR="7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28094"/>
              </p:ext>
            </p:extLst>
          </p:nvPr>
        </p:nvGraphicFramePr>
        <p:xfrm>
          <a:off x="6952894" y="1261126"/>
          <a:ext cx="1008000" cy="576000"/>
        </p:xfrm>
        <a:graphic>
          <a:graphicData uri="http://schemas.openxmlformats.org/drawingml/2006/table">
            <a:tbl>
              <a:tblPr/>
              <a:tblGrid>
                <a:gridCol w="27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646">
                  <a:extLst>
                    <a:ext uri="{9D8B030D-6E8A-4147-A177-3AD203B41FA5}">
                      <a16:colId xmlns:a16="http://schemas.microsoft.com/office/drawing/2014/main" val="2785574958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9999018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ریاضی عمومی  2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i="0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02</a:t>
                      </a:r>
                      <a:endParaRPr lang="en-US" sz="800" b="1" i="0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A1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135635"/>
              </p:ext>
            </p:extLst>
          </p:nvPr>
        </p:nvGraphicFramePr>
        <p:xfrm>
          <a:off x="7975927" y="1261126"/>
          <a:ext cx="1008000" cy="576000"/>
        </p:xfrm>
        <a:graphic>
          <a:graphicData uri="http://schemas.openxmlformats.org/drawingml/2006/table">
            <a:tbl>
              <a:tblPr/>
              <a:tblGrid>
                <a:gridCol w="2703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504">
                  <a:extLst>
                    <a:ext uri="{9D8B030D-6E8A-4147-A177-3AD203B41FA5}">
                      <a16:colId xmlns:a16="http://schemas.microsoft.com/office/drawing/2014/main" val="3083264954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9999019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فيزيک  1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A1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968275"/>
              </p:ext>
            </p:extLst>
          </p:nvPr>
        </p:nvGraphicFramePr>
        <p:xfrm>
          <a:off x="3902428" y="1846384"/>
          <a:ext cx="1043471" cy="576000"/>
        </p:xfrm>
        <a:graphic>
          <a:graphicData uri="http://schemas.openxmlformats.org/drawingml/2006/table">
            <a:tbl>
              <a:tblPr/>
              <a:tblGrid>
                <a:gridCol w="2695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796">
                  <a:extLst>
                    <a:ext uri="{9D8B030D-6E8A-4147-A177-3AD203B41FA5}">
                      <a16:colId xmlns:a16="http://schemas.microsoft.com/office/drawing/2014/main" val="3607562059"/>
                    </a:ext>
                  </a:extLst>
                </a:gridCol>
                <a:gridCol w="310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1010025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000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7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اصول سیستم های مخابراتی</a:t>
                      </a:r>
                      <a:endParaRPr lang="en-US" sz="7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D4,D3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140517"/>
              </p:ext>
            </p:extLst>
          </p:nvPr>
        </p:nvGraphicFramePr>
        <p:xfrm>
          <a:off x="4920802" y="1846384"/>
          <a:ext cx="1008000" cy="576000"/>
        </p:xfrm>
        <a:graphic>
          <a:graphicData uri="http://schemas.openxmlformats.org/drawingml/2006/table">
            <a:tbl>
              <a:tblPr/>
              <a:tblGrid>
                <a:gridCol w="267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697">
                  <a:extLst>
                    <a:ext uri="{9D8B030D-6E8A-4147-A177-3AD203B41FA5}">
                      <a16:colId xmlns:a16="http://schemas.microsoft.com/office/drawing/2014/main" val="2663852545"/>
                    </a:ext>
                  </a:extLst>
                </a:gridCol>
                <a:gridCol w="310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184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1010069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76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سیستم</a:t>
                      </a:r>
                      <a:r>
                        <a:rPr lang="fa-IR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های دیجیتال 1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B4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705957"/>
              </p:ext>
            </p:extLst>
          </p:nvPr>
        </p:nvGraphicFramePr>
        <p:xfrm>
          <a:off x="5929623" y="1263056"/>
          <a:ext cx="1041157" cy="575999"/>
        </p:xfrm>
        <a:graphic>
          <a:graphicData uri="http://schemas.openxmlformats.org/drawingml/2006/table">
            <a:tbl>
              <a:tblPr/>
              <a:tblGrid>
                <a:gridCol w="264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6229">
                  <a:extLst>
                    <a:ext uri="{9D8B030D-6E8A-4147-A177-3AD203B41FA5}">
                      <a16:colId xmlns:a16="http://schemas.microsoft.com/office/drawing/2014/main" val="1126364218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42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1010013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53" marR="74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53" marR="74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426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الکترومغناطیس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53" marR="74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1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53" marR="74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B2,C2</a:t>
                      </a:r>
                    </a:p>
                  </a:txBody>
                  <a:tcPr marL="74353" marR="7435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53" marR="74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541768"/>
              </p:ext>
            </p:extLst>
          </p:nvPr>
        </p:nvGraphicFramePr>
        <p:xfrm>
          <a:off x="6952894" y="1846384"/>
          <a:ext cx="1008000" cy="576000"/>
        </p:xfrm>
        <a:graphic>
          <a:graphicData uri="http://schemas.openxmlformats.org/drawingml/2006/table">
            <a:tbl>
              <a:tblPr/>
              <a:tblGrid>
                <a:gridCol w="271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027">
                  <a:extLst>
                    <a:ext uri="{9D8B030D-6E8A-4147-A177-3AD203B41FA5}">
                      <a16:colId xmlns:a16="http://schemas.microsoft.com/office/drawing/2014/main" val="1681906508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9999020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فیزیک 2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02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B1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177381"/>
              </p:ext>
            </p:extLst>
          </p:nvPr>
        </p:nvGraphicFramePr>
        <p:xfrm>
          <a:off x="7975927" y="1846384"/>
          <a:ext cx="1008000" cy="575999"/>
        </p:xfrm>
        <a:graphic>
          <a:graphicData uri="http://schemas.openxmlformats.org/drawingml/2006/table">
            <a:tbl>
              <a:tblPr/>
              <a:tblGrid>
                <a:gridCol w="3774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348">
                  <a:extLst>
                    <a:ext uri="{9D8B030D-6E8A-4147-A177-3AD203B41FA5}">
                      <a16:colId xmlns:a16="http://schemas.microsoft.com/office/drawing/2014/main" val="1188560860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52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1010059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11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آشنایی</a:t>
                      </a:r>
                      <a:r>
                        <a:rPr lang="fa-IR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با مهندسی برق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5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372970"/>
              </p:ext>
            </p:extLst>
          </p:nvPr>
        </p:nvGraphicFramePr>
        <p:xfrm>
          <a:off x="2875932" y="3635119"/>
          <a:ext cx="1008000" cy="576001"/>
        </p:xfrm>
        <a:graphic>
          <a:graphicData uri="http://schemas.openxmlformats.org/drawingml/2006/table">
            <a:tbl>
              <a:tblPr/>
              <a:tblGrid>
                <a:gridCol w="264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619">
                  <a:extLst>
                    <a:ext uri="{9D8B030D-6E8A-4147-A177-3AD203B41FA5}">
                      <a16:colId xmlns:a16="http://schemas.microsoft.com/office/drawing/2014/main" val="568600259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938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1010022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231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7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سیستم</a:t>
                      </a:r>
                      <a:r>
                        <a:rPr lang="fa-IR" sz="7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های کنترل</a:t>
                      </a:r>
                      <a:r>
                        <a:rPr lang="en-US" sz="7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7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خطی</a:t>
                      </a:r>
                      <a:endParaRPr lang="en-US" sz="7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D4,A3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719110"/>
              </p:ext>
            </p:extLst>
          </p:nvPr>
        </p:nvGraphicFramePr>
        <p:xfrm>
          <a:off x="4924774" y="2431679"/>
          <a:ext cx="1008000" cy="576000"/>
        </p:xfrm>
        <a:graphic>
          <a:graphicData uri="http://schemas.openxmlformats.org/drawingml/2006/table">
            <a:tbl>
              <a:tblPr/>
              <a:tblGrid>
                <a:gridCol w="263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670">
                  <a:extLst>
                    <a:ext uri="{9D8B030D-6E8A-4147-A177-3AD203B41FA5}">
                      <a16:colId xmlns:a16="http://schemas.microsoft.com/office/drawing/2014/main" val="479375755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52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1010045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12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سیگنال ها وسیستم ها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5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C3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368346"/>
              </p:ext>
            </p:extLst>
          </p:nvPr>
        </p:nvGraphicFramePr>
        <p:xfrm>
          <a:off x="5932272" y="1848351"/>
          <a:ext cx="1046899" cy="576000"/>
        </p:xfrm>
        <a:graphic>
          <a:graphicData uri="http://schemas.openxmlformats.org/drawingml/2006/table">
            <a:tbl>
              <a:tblPr/>
              <a:tblGrid>
                <a:gridCol w="258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795">
                  <a:extLst>
                    <a:ext uri="{9D8B030D-6E8A-4147-A177-3AD203B41FA5}">
                      <a16:colId xmlns:a16="http://schemas.microsoft.com/office/drawing/2014/main" val="2082423199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1010044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ریاضیات مهندسی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B2, D2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104012"/>
              </p:ext>
            </p:extLst>
          </p:nvPr>
        </p:nvGraphicFramePr>
        <p:xfrm>
          <a:off x="6952894" y="3016936"/>
          <a:ext cx="1008001" cy="576000"/>
        </p:xfrm>
        <a:graphic>
          <a:graphicData uri="http://schemas.openxmlformats.org/drawingml/2006/table">
            <a:tbl>
              <a:tblPr/>
              <a:tblGrid>
                <a:gridCol w="271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028">
                  <a:extLst>
                    <a:ext uri="{9D8B030D-6E8A-4147-A177-3AD203B41FA5}">
                      <a16:colId xmlns:a16="http://schemas.microsoft.com/office/drawing/2014/main" val="3509907286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52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1010037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96" marR="74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96" marR="74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12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برنامه نويسی کامپيوتر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96" marR="74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5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02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96" marR="74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96" marR="742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96" marR="74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120370"/>
              </p:ext>
            </p:extLst>
          </p:nvPr>
        </p:nvGraphicFramePr>
        <p:xfrm>
          <a:off x="7975927" y="2431679"/>
          <a:ext cx="1008000" cy="576000"/>
        </p:xfrm>
        <a:graphic>
          <a:graphicData uri="http://schemas.openxmlformats.org/drawingml/2006/table">
            <a:tbl>
              <a:tblPr/>
              <a:tblGrid>
                <a:gridCol w="348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923">
                  <a:extLst>
                    <a:ext uri="{9D8B030D-6E8A-4147-A177-3AD203B41FA5}">
                      <a16:colId xmlns:a16="http://schemas.microsoft.com/office/drawing/2014/main" val="52125057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52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1010043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12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نقشه کشی  مهندسی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5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863012"/>
              </p:ext>
            </p:extLst>
          </p:nvPr>
        </p:nvGraphicFramePr>
        <p:xfrm>
          <a:off x="3897677" y="2428847"/>
          <a:ext cx="1008001" cy="569437"/>
        </p:xfrm>
        <a:graphic>
          <a:graphicData uri="http://schemas.openxmlformats.org/drawingml/2006/table">
            <a:tbl>
              <a:tblPr/>
              <a:tblGrid>
                <a:gridCol w="264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618">
                  <a:extLst>
                    <a:ext uri="{9D8B030D-6E8A-4147-A177-3AD203B41FA5}">
                      <a16:colId xmlns:a16="http://schemas.microsoft.com/office/drawing/2014/main" val="2784247883"/>
                    </a:ext>
                  </a:extLst>
                </a:gridCol>
                <a:gridCol w="310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78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1010071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71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سیستم های دیجیتال 2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9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C4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818537"/>
              </p:ext>
            </p:extLst>
          </p:nvPr>
        </p:nvGraphicFramePr>
        <p:xfrm>
          <a:off x="1852697" y="4227194"/>
          <a:ext cx="1008660" cy="576000"/>
        </p:xfrm>
        <a:graphic>
          <a:graphicData uri="http://schemas.openxmlformats.org/drawingml/2006/table">
            <a:tbl>
              <a:tblPr/>
              <a:tblGrid>
                <a:gridCol w="250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2835">
                  <a:extLst>
                    <a:ext uri="{9D8B030D-6E8A-4147-A177-3AD203B41FA5}">
                      <a16:colId xmlns:a16="http://schemas.microsoft.com/office/drawing/2014/main" val="3712564355"/>
                    </a:ext>
                  </a:extLst>
                </a:gridCol>
                <a:gridCol w="99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576">
                  <a:extLst>
                    <a:ext uri="{9D8B030D-6E8A-4147-A177-3AD203B41FA5}">
                      <a16:colId xmlns:a16="http://schemas.microsoft.com/office/drawing/2014/main" val="2517472621"/>
                    </a:ext>
                  </a:extLst>
                </a:gridCol>
              </a:tblGrid>
              <a:tr h="192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10100۵۲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36" marR="74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36" marR="74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36" marR="74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00">
                <a:tc gridSpan="4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اقتصاد مهندسی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36" marR="74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36" marR="74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36" marR="74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بعد</a:t>
                      </a:r>
                      <a:r>
                        <a:rPr lang="fa-IR" sz="8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از ترم ۴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36" marR="7433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74336" marR="74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36" marR="743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5" name="Table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069983"/>
              </p:ext>
            </p:extLst>
          </p:nvPr>
        </p:nvGraphicFramePr>
        <p:xfrm>
          <a:off x="5932272" y="3017911"/>
          <a:ext cx="1008000" cy="576000"/>
        </p:xfrm>
        <a:graphic>
          <a:graphicData uri="http://schemas.openxmlformats.org/drawingml/2006/table">
            <a:tbl>
              <a:tblPr/>
              <a:tblGrid>
                <a:gridCol w="271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196">
                  <a:extLst>
                    <a:ext uri="{9D8B030D-6E8A-4147-A177-3AD203B41FA5}">
                      <a16:colId xmlns:a16="http://schemas.microsoft.com/office/drawing/2014/main" val="159370300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1010038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محاسبات</a:t>
                      </a:r>
                      <a:r>
                        <a:rPr lang="fa-IR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عددی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02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E2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D2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475786"/>
              </p:ext>
            </p:extLst>
          </p:nvPr>
        </p:nvGraphicFramePr>
        <p:xfrm>
          <a:off x="6952894" y="3601239"/>
          <a:ext cx="1008001" cy="576001"/>
        </p:xfrm>
        <a:graphic>
          <a:graphicData uri="http://schemas.openxmlformats.org/drawingml/2006/table">
            <a:tbl>
              <a:tblPr/>
              <a:tblGrid>
                <a:gridCol w="271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028">
                  <a:extLst>
                    <a:ext uri="{9D8B030D-6E8A-4147-A177-3AD203B41FA5}">
                      <a16:colId xmlns:a16="http://schemas.microsoft.com/office/drawing/2014/main" val="723086790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42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9999022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42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آزمایشگاه فیزیک</a:t>
                      </a:r>
                      <a:r>
                        <a:rPr lang="en-US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1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i="0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02</a:t>
                      </a:r>
                      <a:endParaRPr lang="en-US" sz="800" b="1" i="0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B1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7" name="Table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605968"/>
              </p:ext>
            </p:extLst>
          </p:nvPr>
        </p:nvGraphicFramePr>
        <p:xfrm>
          <a:off x="7975927" y="3016936"/>
          <a:ext cx="1008000" cy="576000"/>
        </p:xfrm>
        <a:graphic>
          <a:graphicData uri="http://schemas.openxmlformats.org/drawingml/2006/table">
            <a:tbl>
              <a:tblPr/>
              <a:tblGrid>
                <a:gridCol w="317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673">
                  <a:extLst>
                    <a:ext uri="{9D8B030D-6E8A-4147-A177-3AD203B41FA5}">
                      <a16:colId xmlns:a16="http://schemas.microsoft.com/office/drawing/2014/main" val="3909289573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1010040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کارگاه</a:t>
                      </a:r>
                      <a:r>
                        <a:rPr lang="fa-IR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عمومی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02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525028"/>
              </p:ext>
            </p:extLst>
          </p:nvPr>
        </p:nvGraphicFramePr>
        <p:xfrm>
          <a:off x="3897677" y="3011515"/>
          <a:ext cx="1008001" cy="577635"/>
        </p:xfrm>
        <a:graphic>
          <a:graphicData uri="http://schemas.openxmlformats.org/drawingml/2006/table">
            <a:tbl>
              <a:tblPr/>
              <a:tblGrid>
                <a:gridCol w="264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619">
                  <a:extLst>
                    <a:ext uri="{9D8B030D-6E8A-4147-A177-3AD203B41FA5}">
                      <a16:colId xmlns:a16="http://schemas.microsoft.com/office/drawing/2014/main" val="2186090011"/>
                    </a:ext>
                  </a:extLst>
                </a:gridCol>
                <a:gridCol w="310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682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1010072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955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آزمایشگاه دیجیتال 2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8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F4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E5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777781"/>
              </p:ext>
            </p:extLst>
          </p:nvPr>
        </p:nvGraphicFramePr>
        <p:xfrm>
          <a:off x="4916543" y="3020911"/>
          <a:ext cx="1008000" cy="576000"/>
        </p:xfrm>
        <a:graphic>
          <a:graphicData uri="http://schemas.openxmlformats.org/drawingml/2006/table">
            <a:tbl>
              <a:tblPr/>
              <a:tblGrid>
                <a:gridCol w="2568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020">
                  <a:extLst>
                    <a:ext uri="{9D8B030D-6E8A-4147-A177-3AD203B41FA5}">
                      <a16:colId xmlns:a16="http://schemas.microsoft.com/office/drawing/2014/main" val="413805952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96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1010042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2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071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زبان تخصصی برق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9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F1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172156"/>
              </p:ext>
            </p:extLst>
          </p:nvPr>
        </p:nvGraphicFramePr>
        <p:xfrm>
          <a:off x="5932272" y="2433608"/>
          <a:ext cx="1008000" cy="576001"/>
        </p:xfrm>
        <a:graphic>
          <a:graphicData uri="http://schemas.openxmlformats.org/drawingml/2006/table">
            <a:tbl>
              <a:tblPr/>
              <a:tblGrid>
                <a:gridCol w="271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197">
                  <a:extLst>
                    <a:ext uri="{9D8B030D-6E8A-4147-A177-3AD203B41FA5}">
                      <a16:colId xmlns:a16="http://schemas.microsoft.com/office/drawing/2014/main" val="96502737"/>
                    </a:ext>
                  </a:extLst>
                </a:gridCol>
                <a:gridCol w="310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726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1010039</a:t>
                      </a:r>
                      <a:endParaRPr lang="en-US" sz="8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268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احتمال</a:t>
                      </a:r>
                      <a:r>
                        <a:rPr lang="fa-IR" sz="800" b="1" baseline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مهندسی</a:t>
                      </a:r>
                      <a:endParaRPr lang="en-US" sz="8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4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02</a:t>
                      </a:r>
                      <a:endParaRPr lang="en-US" sz="8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B2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dirty="0"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42851"/>
              </p:ext>
            </p:extLst>
          </p:nvPr>
        </p:nvGraphicFramePr>
        <p:xfrm>
          <a:off x="6952894" y="4185898"/>
          <a:ext cx="1008000" cy="575999"/>
        </p:xfrm>
        <a:graphic>
          <a:graphicData uri="http://schemas.openxmlformats.org/drawingml/2006/table">
            <a:tbl>
              <a:tblPr/>
              <a:tblGrid>
                <a:gridCol w="283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121">
                  <a:extLst>
                    <a:ext uri="{9D8B030D-6E8A-4147-A177-3AD203B41FA5}">
                      <a16:colId xmlns:a16="http://schemas.microsoft.com/office/drawing/2014/main" val="1413496846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18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9999005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35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زبان انگلیسی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83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i="0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01</a:t>
                      </a:r>
                      <a:endParaRPr lang="en-US" sz="800" b="1" i="0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661544"/>
              </p:ext>
            </p:extLst>
          </p:nvPr>
        </p:nvGraphicFramePr>
        <p:xfrm>
          <a:off x="7975927" y="3601239"/>
          <a:ext cx="1008000" cy="576000"/>
        </p:xfrm>
        <a:graphic>
          <a:graphicData uri="http://schemas.openxmlformats.org/drawingml/2006/table">
            <a:tbl>
              <a:tblPr/>
              <a:tblGrid>
                <a:gridCol w="313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848">
                  <a:extLst>
                    <a:ext uri="{9D8B030D-6E8A-4147-A177-3AD203B41FA5}">
                      <a16:colId xmlns:a16="http://schemas.microsoft.com/office/drawing/2014/main" val="2896555741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9999001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زبان فارسی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6" name="Table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930656"/>
              </p:ext>
            </p:extLst>
          </p:nvPr>
        </p:nvGraphicFramePr>
        <p:xfrm>
          <a:off x="3886557" y="3597809"/>
          <a:ext cx="1029465" cy="576000"/>
        </p:xfrm>
        <a:graphic>
          <a:graphicData uri="http://schemas.openxmlformats.org/drawingml/2006/table">
            <a:tbl>
              <a:tblPr/>
              <a:tblGrid>
                <a:gridCol w="25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3417">
                  <a:extLst>
                    <a:ext uri="{9D8B030D-6E8A-4147-A177-3AD203B41FA5}">
                      <a16:colId xmlns:a16="http://schemas.microsoft.com/office/drawing/2014/main" val="2467281394"/>
                    </a:ext>
                  </a:extLst>
                </a:gridCol>
                <a:gridCol w="316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1010015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آزمایشگاه</a:t>
                      </a:r>
                      <a:r>
                        <a:rPr lang="fa-IR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8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الکترونیک</a:t>
                      </a:r>
                      <a:endParaRPr lang="en-US" sz="800" b="1" kern="1200" baseline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G3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B5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7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894754"/>
              </p:ext>
            </p:extLst>
          </p:nvPr>
        </p:nvGraphicFramePr>
        <p:xfrm>
          <a:off x="3894150" y="4176502"/>
          <a:ext cx="1008000" cy="576000"/>
        </p:xfrm>
        <a:graphic>
          <a:graphicData uri="http://schemas.openxmlformats.org/drawingml/2006/table">
            <a:tbl>
              <a:tblPr/>
              <a:tblGrid>
                <a:gridCol w="268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411">
                  <a:extLst>
                    <a:ext uri="{9D8B030D-6E8A-4147-A177-3AD203B41FA5}">
                      <a16:colId xmlns:a16="http://schemas.microsoft.com/office/drawing/2014/main" val="1884625024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2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1010019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00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آزمایشگاه ماشین1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00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kern="1200" baseline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A4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132590"/>
              </p:ext>
            </p:extLst>
          </p:nvPr>
        </p:nvGraphicFramePr>
        <p:xfrm>
          <a:off x="5926649" y="3602570"/>
          <a:ext cx="1008000" cy="576000"/>
        </p:xfrm>
        <a:graphic>
          <a:graphicData uri="http://schemas.openxmlformats.org/drawingml/2006/table">
            <a:tbl>
              <a:tblPr/>
              <a:tblGrid>
                <a:gridCol w="270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268">
                  <a:extLst>
                    <a:ext uri="{9D8B030D-6E8A-4147-A177-3AD203B41FA5}">
                      <a16:colId xmlns:a16="http://schemas.microsoft.com/office/drawing/2014/main" val="2456199291"/>
                    </a:ext>
                  </a:extLst>
                </a:gridCol>
                <a:gridCol w="387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9999023</a:t>
                      </a:r>
                      <a:endParaRPr lang="en-US" sz="8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آزمایشگاه فیزیک</a:t>
                      </a: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2</a:t>
                      </a:r>
                      <a:endParaRPr lang="en-US" sz="8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02</a:t>
                      </a:r>
                      <a:endParaRPr lang="en-US" sz="8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B Nazanin" panose="00000400000000000000" pitchFamily="2" charset="-78"/>
                        </a:rPr>
                        <a:t>C2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2" name="Table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279889"/>
              </p:ext>
            </p:extLst>
          </p:nvPr>
        </p:nvGraphicFramePr>
        <p:xfrm>
          <a:off x="3888035" y="4764577"/>
          <a:ext cx="1014258" cy="575999"/>
        </p:xfrm>
        <a:graphic>
          <a:graphicData uri="http://schemas.openxmlformats.org/drawingml/2006/table">
            <a:tbl>
              <a:tblPr/>
              <a:tblGrid>
                <a:gridCol w="256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321">
                  <a:extLst>
                    <a:ext uri="{9D8B030D-6E8A-4147-A177-3AD203B41FA5}">
                      <a16:colId xmlns:a16="http://schemas.microsoft.com/office/drawing/2014/main" val="2966238026"/>
                    </a:ext>
                  </a:extLst>
                </a:gridCol>
                <a:gridCol w="312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076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9090006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512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تاریخ</a:t>
                      </a:r>
                      <a:r>
                        <a:rPr lang="fa-IR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8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تحلیلی</a:t>
                      </a:r>
                      <a:r>
                        <a:rPr lang="fa-IR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صدراسلام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7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3" name="Table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564593"/>
              </p:ext>
            </p:extLst>
          </p:nvPr>
        </p:nvGraphicFramePr>
        <p:xfrm>
          <a:off x="5929912" y="4187446"/>
          <a:ext cx="1008000" cy="576000"/>
        </p:xfrm>
        <a:graphic>
          <a:graphicData uri="http://schemas.openxmlformats.org/drawingml/2006/table">
            <a:tbl>
              <a:tblPr/>
              <a:tblGrid>
                <a:gridCol w="264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158">
                  <a:extLst>
                    <a:ext uri="{9D8B030D-6E8A-4147-A177-3AD203B41FA5}">
                      <a16:colId xmlns:a16="http://schemas.microsoft.com/office/drawing/2014/main" val="657823633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1010012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آز مدارهای الکتریکی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A3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4" name="Table 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288644"/>
              </p:ext>
            </p:extLst>
          </p:nvPr>
        </p:nvGraphicFramePr>
        <p:xfrm>
          <a:off x="878597" y="6582695"/>
          <a:ext cx="1008000" cy="180000"/>
        </p:xfrm>
        <a:graphic>
          <a:graphicData uri="http://schemas.openxmlformats.org/drawingml/2006/table">
            <a:tbl>
              <a:tblPr/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9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مجموع</a:t>
                      </a:r>
                      <a:r>
                        <a:rPr lang="fa-IR" sz="9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  ۱۶ واحد</a:t>
                      </a:r>
                      <a:endParaRPr lang="en-US" sz="9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5" name="Table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207782"/>
              </p:ext>
            </p:extLst>
          </p:nvPr>
        </p:nvGraphicFramePr>
        <p:xfrm>
          <a:off x="1890968" y="6582695"/>
          <a:ext cx="1008000" cy="180000"/>
        </p:xfrm>
        <a:graphic>
          <a:graphicData uri="http://schemas.openxmlformats.org/drawingml/2006/table">
            <a:tbl>
              <a:tblPr/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9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مجموع</a:t>
                      </a:r>
                      <a:r>
                        <a:rPr lang="fa-IR" sz="9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  ۱۹ واحد</a:t>
                      </a:r>
                      <a:endParaRPr lang="en-US" sz="9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6" name="Table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917203"/>
              </p:ext>
            </p:extLst>
          </p:nvPr>
        </p:nvGraphicFramePr>
        <p:xfrm>
          <a:off x="2903339" y="6582695"/>
          <a:ext cx="1008000" cy="180000"/>
        </p:xfrm>
        <a:graphic>
          <a:graphicData uri="http://schemas.openxmlformats.org/drawingml/2006/table">
            <a:tbl>
              <a:tblPr/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9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مجموع</a:t>
                      </a:r>
                      <a:r>
                        <a:rPr lang="fa-IR" sz="9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  ۱۸ واحد</a:t>
                      </a:r>
                      <a:endParaRPr lang="en-US" sz="9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7" name="Table 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224965"/>
              </p:ext>
            </p:extLst>
          </p:nvPr>
        </p:nvGraphicFramePr>
        <p:xfrm>
          <a:off x="3915710" y="6582695"/>
          <a:ext cx="1008000" cy="180000"/>
        </p:xfrm>
        <a:graphic>
          <a:graphicData uri="http://schemas.openxmlformats.org/drawingml/2006/table">
            <a:tbl>
              <a:tblPr/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9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مجموع</a:t>
                      </a:r>
                      <a:r>
                        <a:rPr lang="en-US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9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۱۷</a:t>
                      </a:r>
                      <a:r>
                        <a:rPr lang="fa-IR" sz="9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واحد</a:t>
                      </a:r>
                      <a:endParaRPr lang="en-US" sz="9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8" name="Table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35461"/>
              </p:ext>
            </p:extLst>
          </p:nvPr>
        </p:nvGraphicFramePr>
        <p:xfrm>
          <a:off x="4928081" y="6582695"/>
          <a:ext cx="1008000" cy="180000"/>
        </p:xfrm>
        <a:graphic>
          <a:graphicData uri="http://schemas.openxmlformats.org/drawingml/2006/table">
            <a:tbl>
              <a:tblPr/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9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مجموع</a:t>
                      </a:r>
                      <a:r>
                        <a:rPr lang="fa-IR" sz="9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  </a:t>
                      </a:r>
                      <a:r>
                        <a:rPr lang="fa-IR" sz="1000" b="0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۱۸</a:t>
                      </a:r>
                      <a:r>
                        <a:rPr lang="fa-IR" sz="9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 واحد</a:t>
                      </a:r>
                      <a:endParaRPr lang="en-US" sz="9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9" name="Table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777777"/>
              </p:ext>
            </p:extLst>
          </p:nvPr>
        </p:nvGraphicFramePr>
        <p:xfrm>
          <a:off x="5940452" y="6582695"/>
          <a:ext cx="1008000" cy="180000"/>
        </p:xfrm>
        <a:graphic>
          <a:graphicData uri="http://schemas.openxmlformats.org/drawingml/2006/table">
            <a:tbl>
              <a:tblPr/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9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مجموع</a:t>
                      </a:r>
                      <a:r>
                        <a:rPr lang="fa-IR" sz="9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  ۱۷  واحد</a:t>
                      </a:r>
                      <a:endParaRPr lang="en-US" sz="9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0" name="Table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464119"/>
              </p:ext>
            </p:extLst>
          </p:nvPr>
        </p:nvGraphicFramePr>
        <p:xfrm>
          <a:off x="6952823" y="6582695"/>
          <a:ext cx="1008000" cy="180000"/>
        </p:xfrm>
        <a:graphic>
          <a:graphicData uri="http://schemas.openxmlformats.org/drawingml/2006/table">
            <a:tbl>
              <a:tblPr/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9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مجموع</a:t>
                      </a:r>
                      <a:r>
                        <a:rPr lang="fa-IR" sz="9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 20  واحد</a:t>
                      </a:r>
                      <a:endParaRPr lang="en-US" sz="9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1" name="Table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275285"/>
              </p:ext>
            </p:extLst>
          </p:nvPr>
        </p:nvGraphicFramePr>
        <p:xfrm>
          <a:off x="7965197" y="6582695"/>
          <a:ext cx="1008000" cy="180000"/>
        </p:xfrm>
        <a:graphic>
          <a:graphicData uri="http://schemas.openxmlformats.org/drawingml/2006/table">
            <a:tbl>
              <a:tblPr/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9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مجموع</a:t>
                      </a:r>
                      <a:r>
                        <a:rPr lang="fa-IR" sz="9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 15 واحد</a:t>
                      </a:r>
                      <a:endParaRPr lang="en-US" sz="9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8" name="Table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366343"/>
              </p:ext>
            </p:extLst>
          </p:nvPr>
        </p:nvGraphicFramePr>
        <p:xfrm>
          <a:off x="7975927" y="4185898"/>
          <a:ext cx="1008000" cy="576000"/>
        </p:xfrm>
        <a:graphic>
          <a:graphicData uri="http://schemas.openxmlformats.org/drawingml/2006/table">
            <a:tbl>
              <a:tblPr/>
              <a:tblGrid>
                <a:gridCol w="301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548">
                  <a:extLst>
                    <a:ext uri="{9D8B030D-6E8A-4147-A177-3AD203B41FA5}">
                      <a16:colId xmlns:a16="http://schemas.microsoft.com/office/drawing/2014/main" val="3991480821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9090004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اخلاق اسلامی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9" name="Table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031937"/>
              </p:ext>
            </p:extLst>
          </p:nvPr>
        </p:nvGraphicFramePr>
        <p:xfrm>
          <a:off x="7971689" y="4770774"/>
          <a:ext cx="1008000" cy="576001"/>
        </p:xfrm>
        <a:graphic>
          <a:graphicData uri="http://schemas.openxmlformats.org/drawingml/2006/table">
            <a:tbl>
              <a:tblPr/>
              <a:tblGrid>
                <a:gridCol w="3245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260">
                  <a:extLst>
                    <a:ext uri="{9D8B030D-6E8A-4147-A177-3AD203B41FA5}">
                      <a16:colId xmlns:a16="http://schemas.microsoft.com/office/drawing/2014/main" val="921159843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9999009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تربیت بدنی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0" name="Table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711615"/>
              </p:ext>
            </p:extLst>
          </p:nvPr>
        </p:nvGraphicFramePr>
        <p:xfrm>
          <a:off x="6952894" y="2431679"/>
          <a:ext cx="1008000" cy="576000"/>
        </p:xfrm>
        <a:graphic>
          <a:graphicData uri="http://schemas.openxmlformats.org/drawingml/2006/table">
            <a:tbl>
              <a:tblPr/>
              <a:tblGrid>
                <a:gridCol w="278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884">
                  <a:extLst>
                    <a:ext uri="{9D8B030D-6E8A-4147-A177-3AD203B41FA5}">
                      <a16:colId xmlns:a16="http://schemas.microsoft.com/office/drawing/2014/main" val="1915848589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9999021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96" marR="74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96" marR="74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معادلات دیفرانسیل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96" marR="74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02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96" marR="74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296" marR="7429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B2</a:t>
                      </a:r>
                    </a:p>
                  </a:txBody>
                  <a:tcPr marL="74296" marR="742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1" name="Table 1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536548"/>
              </p:ext>
            </p:extLst>
          </p:nvPr>
        </p:nvGraphicFramePr>
        <p:xfrm>
          <a:off x="6952936" y="4770774"/>
          <a:ext cx="1008001" cy="576001"/>
        </p:xfrm>
        <a:graphic>
          <a:graphicData uri="http://schemas.openxmlformats.org/drawingml/2006/table">
            <a:tbl>
              <a:tblPr/>
              <a:tblGrid>
                <a:gridCol w="281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545">
                  <a:extLst>
                    <a:ext uri="{9D8B030D-6E8A-4147-A177-3AD203B41FA5}">
                      <a16:colId xmlns:a16="http://schemas.microsoft.com/office/drawing/2014/main" val="622096061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726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9999012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268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ورزش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4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i="0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01</a:t>
                      </a:r>
                      <a:endParaRPr lang="en-US" sz="800" b="1" i="0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H1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i="0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2" name="Table 10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63233"/>
              </p:ext>
            </p:extLst>
          </p:nvPr>
        </p:nvGraphicFramePr>
        <p:xfrm>
          <a:off x="5927406" y="4766866"/>
          <a:ext cx="1008000" cy="576000"/>
        </p:xfrm>
        <a:graphic>
          <a:graphicData uri="http://schemas.openxmlformats.org/drawingml/2006/table">
            <a:tbl>
              <a:tblPr/>
              <a:tblGrid>
                <a:gridCol w="260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205">
                  <a:extLst>
                    <a:ext uri="{9D8B030D-6E8A-4147-A177-3AD203B41FA5}">
                      <a16:colId xmlns:a16="http://schemas.microsoft.com/office/drawing/2014/main" val="3095189773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9090002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اندیشه اسلامی</a:t>
                      </a:r>
                      <a:r>
                        <a:rPr lang="fa-IR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1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3" name="Table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036015"/>
              </p:ext>
            </p:extLst>
          </p:nvPr>
        </p:nvGraphicFramePr>
        <p:xfrm>
          <a:off x="4912196" y="3608205"/>
          <a:ext cx="1008000" cy="575999"/>
        </p:xfrm>
        <a:graphic>
          <a:graphicData uri="http://schemas.openxmlformats.org/drawingml/2006/table">
            <a:tbl>
              <a:tblPr/>
              <a:tblGrid>
                <a:gridCol w="276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880">
                  <a:extLst>
                    <a:ext uri="{9D8B030D-6E8A-4147-A177-3AD203B41FA5}">
                      <a16:colId xmlns:a16="http://schemas.microsoft.com/office/drawing/2014/main" val="1071643368"/>
                    </a:ext>
                  </a:extLst>
                </a:gridCol>
                <a:gridCol w="310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184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1010070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766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7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آز  سیستم های دیجیتال1</a:t>
                      </a:r>
                      <a:endParaRPr lang="en-US" sz="7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391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kern="1200" baseline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kern="1200" baseline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C4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4" name="Table 1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168826"/>
              </p:ext>
            </p:extLst>
          </p:nvPr>
        </p:nvGraphicFramePr>
        <p:xfrm>
          <a:off x="4913233" y="4186203"/>
          <a:ext cx="1008000" cy="576000"/>
        </p:xfrm>
        <a:graphic>
          <a:graphicData uri="http://schemas.openxmlformats.org/drawingml/2006/table">
            <a:tbl>
              <a:tblPr/>
              <a:tblGrid>
                <a:gridCol w="257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556">
                  <a:extLst>
                    <a:ext uri="{9D8B030D-6E8A-4147-A177-3AD203B41FA5}">
                      <a16:colId xmlns:a16="http://schemas.microsoft.com/office/drawing/2014/main" val="3436957472"/>
                    </a:ext>
                  </a:extLst>
                </a:gridCol>
                <a:gridCol w="310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1010008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کارگاه</a:t>
                      </a:r>
                      <a:r>
                        <a:rPr lang="fa-IR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برق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6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kern="1200" baseline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E1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5" name="Table 10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219793"/>
              </p:ext>
            </p:extLst>
          </p:nvPr>
        </p:nvGraphicFramePr>
        <p:xfrm>
          <a:off x="4914170" y="4769674"/>
          <a:ext cx="1008000" cy="576000"/>
        </p:xfrm>
        <a:graphic>
          <a:graphicData uri="http://schemas.openxmlformats.org/drawingml/2006/table">
            <a:tbl>
              <a:tblPr/>
              <a:tblGrid>
                <a:gridCol w="265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789">
                  <a:extLst>
                    <a:ext uri="{9D8B030D-6E8A-4147-A177-3AD203B41FA5}">
                      <a16:colId xmlns:a16="http://schemas.microsoft.com/office/drawing/2014/main" val="3849510122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58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9090003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37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اندیشه اسلامی</a:t>
                      </a:r>
                      <a:r>
                        <a:rPr lang="fa-IR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2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H3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Rounded Rectangle 1"/>
          <p:cNvSpPr/>
          <p:nvPr/>
        </p:nvSpPr>
        <p:spPr>
          <a:xfrm>
            <a:off x="9586782" y="4773789"/>
            <a:ext cx="2332123" cy="576001"/>
          </a:xfrm>
          <a:prstGeom prst="roundRect">
            <a:avLst>
              <a:gd name="adj" fmla="val 0"/>
            </a:avLst>
          </a:prstGeom>
          <a:noFill/>
          <a:ln w="127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endParaRPr lang="fa-IR" sz="12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ctr" rtl="1"/>
            <a:r>
              <a:rPr lang="fa-IR" sz="1200" b="1" dirty="0">
                <a:solidFill>
                  <a:schemeClr val="tx1"/>
                </a:solidFill>
                <a:cs typeface="B Nazanin" panose="00000400000000000000" pitchFamily="2" charset="-78"/>
              </a:rPr>
              <a:t>مجموع واحدها به علاوه پروژه و کارآموزی:  </a:t>
            </a:r>
            <a:r>
              <a:rPr lang="fa-IR" sz="1200" b="1" dirty="0">
                <a:solidFill>
                  <a:schemeClr val="tx1"/>
                </a:solidFill>
                <a:cs typeface="B Titr" panose="00000700000000000000" pitchFamily="2" charset="-78"/>
              </a:rPr>
              <a:t>140 واحد</a:t>
            </a:r>
            <a:endParaRPr lang="en-US" sz="1200" b="1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ctr"/>
            <a:endParaRPr lang="en-US" sz="1200" b="1" dirty="0">
              <a:solidFill>
                <a:schemeClr val="tx1"/>
              </a:solidFill>
              <a:ea typeface="Calibri"/>
              <a:cs typeface="B Nazanin" panose="00000400000000000000" pitchFamily="2" charset="-78"/>
            </a:endParaRPr>
          </a:p>
        </p:txBody>
      </p:sp>
      <p:graphicFrame>
        <p:nvGraphicFramePr>
          <p:cNvPr id="123" name="Table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6562"/>
              </p:ext>
            </p:extLst>
          </p:nvPr>
        </p:nvGraphicFramePr>
        <p:xfrm>
          <a:off x="1855672" y="1283390"/>
          <a:ext cx="1008000" cy="583401"/>
        </p:xfrm>
        <a:graphic>
          <a:graphicData uri="http://schemas.openxmlformats.org/drawingml/2006/table">
            <a:tbl>
              <a:tblPr/>
              <a:tblGrid>
                <a:gridCol w="267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925">
                  <a:extLst>
                    <a:ext uri="{9D8B030D-6E8A-4147-A177-3AD203B41FA5}">
                      <a16:colId xmlns:a16="http://schemas.microsoft.com/office/drawing/2014/main" val="3748372175"/>
                    </a:ext>
                  </a:extLst>
                </a:gridCol>
                <a:gridCol w="310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705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10100۴۹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053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تاسیسات الکتریکی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2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04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A6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D4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5" name="Table 1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841564"/>
              </p:ext>
            </p:extLst>
          </p:nvPr>
        </p:nvGraphicFramePr>
        <p:xfrm>
          <a:off x="2875564" y="1857742"/>
          <a:ext cx="1008000" cy="575999"/>
        </p:xfrm>
        <a:graphic>
          <a:graphicData uri="http://schemas.openxmlformats.org/drawingml/2006/table">
            <a:tbl>
              <a:tblPr/>
              <a:tblGrid>
                <a:gridCol w="259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867">
                  <a:extLst>
                    <a:ext uri="{9D8B030D-6E8A-4147-A177-3AD203B41FA5}">
                      <a16:colId xmlns:a16="http://schemas.microsoft.com/office/drawing/2014/main" val="3014437074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184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10100۲۹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۳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766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7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ماشین</a:t>
                      </a:r>
                      <a:r>
                        <a:rPr lang="fa-IR" sz="7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الکتریکی ۳</a:t>
                      </a:r>
                      <a:endParaRPr lang="en-US" sz="7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3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04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A5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6" name="Table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018809"/>
              </p:ext>
            </p:extLst>
          </p:nvPr>
        </p:nvGraphicFramePr>
        <p:xfrm>
          <a:off x="1858234" y="4810850"/>
          <a:ext cx="1008001" cy="575999"/>
        </p:xfrm>
        <a:graphic>
          <a:graphicData uri="http://schemas.openxmlformats.org/drawingml/2006/table">
            <a:tbl>
              <a:tblPr/>
              <a:tblGrid>
                <a:gridCol w="283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055">
                  <a:extLst>
                    <a:ext uri="{9D8B030D-6E8A-4147-A177-3AD203B41FA5}">
                      <a16:colId xmlns:a16="http://schemas.microsoft.com/office/drawing/2014/main" val="1926501433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004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9090007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976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انقلاب</a:t>
                      </a:r>
                      <a:r>
                        <a:rPr lang="fa-IR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اسلامی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9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7" name="Table 1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442094"/>
              </p:ext>
            </p:extLst>
          </p:nvPr>
        </p:nvGraphicFramePr>
        <p:xfrm>
          <a:off x="846552" y="679808"/>
          <a:ext cx="1008001" cy="576000"/>
        </p:xfrm>
        <a:graphic>
          <a:graphicData uri="http://schemas.openxmlformats.org/drawingml/2006/table">
            <a:tbl>
              <a:tblPr/>
              <a:tblGrid>
                <a:gridCol w="267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974">
                  <a:extLst>
                    <a:ext uri="{9D8B030D-6E8A-4147-A177-3AD203B41FA5}">
                      <a16:colId xmlns:a16="http://schemas.microsoft.com/office/drawing/2014/main" val="524312871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166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۱۰۱۰۱۰۰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085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کنترل</a:t>
                      </a:r>
                      <a:r>
                        <a:rPr lang="fa-IR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صنعتی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25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05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F6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8" name="Table 1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298808"/>
              </p:ext>
            </p:extLst>
          </p:nvPr>
        </p:nvGraphicFramePr>
        <p:xfrm>
          <a:off x="2869835" y="4224284"/>
          <a:ext cx="1008000" cy="576000"/>
        </p:xfrm>
        <a:graphic>
          <a:graphicData uri="http://schemas.openxmlformats.org/drawingml/2006/table">
            <a:tbl>
              <a:tblPr/>
              <a:tblGrid>
                <a:gridCol w="262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743">
                  <a:extLst>
                    <a:ext uri="{9D8B030D-6E8A-4147-A177-3AD203B41FA5}">
                      <a16:colId xmlns:a16="http://schemas.microsoft.com/office/drawing/2014/main" val="2293546536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669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9090008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940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تفسير موضوعی قرآن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9" name="Table 1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451179"/>
              </p:ext>
            </p:extLst>
          </p:nvPr>
        </p:nvGraphicFramePr>
        <p:xfrm>
          <a:off x="1858235" y="680872"/>
          <a:ext cx="1008000" cy="608483"/>
        </p:xfrm>
        <a:graphic>
          <a:graphicData uri="http://schemas.openxmlformats.org/drawingml/2006/table">
            <a:tbl>
              <a:tblPr/>
              <a:tblGrid>
                <a:gridCol w="266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761">
                  <a:extLst>
                    <a:ext uri="{9D8B030D-6E8A-4147-A177-3AD203B41FA5}">
                      <a16:colId xmlns:a16="http://schemas.microsoft.com/office/drawing/2014/main" val="2901833372"/>
                    </a:ext>
                  </a:extLst>
                </a:gridCol>
                <a:gridCol w="310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364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۱۰۱۰۰۳۰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149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7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تحلیل سیستمهای انرژی الکتریکی ۲</a:t>
                      </a:r>
                      <a:endParaRPr lang="en-US" sz="7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4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04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A6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0" name="Table 1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261519"/>
              </p:ext>
            </p:extLst>
          </p:nvPr>
        </p:nvGraphicFramePr>
        <p:xfrm>
          <a:off x="834806" y="4229954"/>
          <a:ext cx="1008001" cy="576000"/>
        </p:xfrm>
        <a:graphic>
          <a:graphicData uri="http://schemas.openxmlformats.org/drawingml/2006/table">
            <a:tbl>
              <a:tblPr/>
              <a:tblGrid>
                <a:gridCol w="291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035">
                  <a:extLst>
                    <a:ext uri="{9D8B030D-6E8A-4147-A177-3AD203B41FA5}">
                      <a16:colId xmlns:a16="http://schemas.microsoft.com/office/drawing/2014/main" val="2270657910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411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9090009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780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دانش خانواده</a:t>
                      </a:r>
                      <a:r>
                        <a:rPr lang="fa-IR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وجمعیت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1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01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2" name="Table 1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969385"/>
              </p:ext>
            </p:extLst>
          </p:nvPr>
        </p:nvGraphicFramePr>
        <p:xfrm>
          <a:off x="2876604" y="1283166"/>
          <a:ext cx="1008000" cy="576001"/>
        </p:xfrm>
        <a:graphic>
          <a:graphicData uri="http://schemas.openxmlformats.org/drawingml/2006/table">
            <a:tbl>
              <a:tblPr/>
              <a:tblGrid>
                <a:gridCol w="256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825">
                  <a:extLst>
                    <a:ext uri="{9D8B030D-6E8A-4147-A177-3AD203B41FA5}">
                      <a16:colId xmlns:a16="http://schemas.microsoft.com/office/drawing/2014/main" val="245065292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08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10100۲۷</a:t>
                      </a:r>
                      <a:endParaRPr lang="en-US" sz="800" b="1" kern="1200" baseline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836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الکترونیک صنعتی</a:t>
                      </a:r>
                      <a:endParaRPr lang="en-US" sz="700" b="1" kern="1200" baseline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0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04</a:t>
                      </a:r>
                      <a:endParaRPr lang="en-US" sz="800" b="1" kern="1200" baseline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B5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A5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3" name="Table 1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081196"/>
              </p:ext>
            </p:extLst>
          </p:nvPr>
        </p:nvGraphicFramePr>
        <p:xfrm>
          <a:off x="1857356" y="3642946"/>
          <a:ext cx="1008000" cy="576000"/>
        </p:xfrm>
        <a:graphic>
          <a:graphicData uri="http://schemas.openxmlformats.org/drawingml/2006/table">
            <a:tbl>
              <a:tblPr/>
              <a:tblGrid>
                <a:gridCol w="255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2094">
                  <a:extLst>
                    <a:ext uri="{9D8B030D-6E8A-4147-A177-3AD203B41FA5}">
                      <a16:colId xmlns:a16="http://schemas.microsoft.com/office/drawing/2014/main" val="3517181977"/>
                    </a:ext>
                  </a:extLst>
                </a:gridCol>
                <a:gridCol w="310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75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1010023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805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7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آز سیستم</a:t>
                      </a:r>
                      <a:r>
                        <a:rPr lang="fa-IR" sz="7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های کنترل خطی</a:t>
                      </a:r>
                      <a:endParaRPr lang="en-US" sz="7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4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03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F6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4" name="Table 1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443230"/>
              </p:ext>
            </p:extLst>
          </p:nvPr>
        </p:nvGraphicFramePr>
        <p:xfrm>
          <a:off x="1843450" y="1881913"/>
          <a:ext cx="1024583" cy="576000"/>
        </p:xfrm>
        <a:graphic>
          <a:graphicData uri="http://schemas.openxmlformats.org/drawingml/2006/table">
            <a:tbl>
              <a:tblPr/>
              <a:tblGrid>
                <a:gridCol w="281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163">
                  <a:extLst>
                    <a:ext uri="{9D8B030D-6E8A-4147-A177-3AD203B41FA5}">
                      <a16:colId xmlns:a16="http://schemas.microsoft.com/office/drawing/2014/main" val="2600083688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924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solidFill>
                            <a:sysClr val="windowText" lastClr="000000"/>
                          </a:solidFill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۱۰۱۰۰۳۳</a:t>
                      </a:r>
                      <a:endParaRPr lang="en-US" sz="800" b="1" dirty="0">
                        <a:solidFill>
                          <a:sysClr val="windowText" lastClr="000000"/>
                        </a:solidFill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solidFill>
                            <a:sysClr val="windowText" lastClr="000000"/>
                          </a:solidFill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solidFill>
                          <a:sysClr val="windowText" lastClr="000000"/>
                        </a:solidFill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028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solidFill>
                            <a:sysClr val="windowText" lastClr="000000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حفاظت و رله</a:t>
                      </a:r>
                      <a:endParaRPr lang="en-US" sz="800" b="1" dirty="0">
                        <a:solidFill>
                          <a:sysClr val="windowText" lastClr="000000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7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05</a:t>
                      </a:r>
                      <a:endParaRPr lang="en-US" sz="8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C7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7" name="Table 1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940845"/>
              </p:ext>
            </p:extLst>
          </p:nvPr>
        </p:nvGraphicFramePr>
        <p:xfrm>
          <a:off x="2862226" y="3042362"/>
          <a:ext cx="1027064" cy="576000"/>
        </p:xfrm>
        <a:graphic>
          <a:graphicData uri="http://schemas.openxmlformats.org/drawingml/2006/table">
            <a:tbl>
              <a:tblPr/>
              <a:tblGrid>
                <a:gridCol w="280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109">
                  <a:extLst>
                    <a:ext uri="{9D8B030D-6E8A-4147-A177-3AD203B41FA5}">
                      <a16:colId xmlns:a16="http://schemas.microsoft.com/office/drawing/2014/main" val="2268524494"/>
                    </a:ext>
                  </a:extLst>
                </a:gridCol>
                <a:gridCol w="119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785">
                  <a:extLst>
                    <a:ext uri="{9D8B030D-6E8A-4147-A177-3AD203B41FA5}">
                      <a16:colId xmlns:a16="http://schemas.microsoft.com/office/drawing/2014/main" val="2010120115"/>
                    </a:ext>
                  </a:extLst>
                </a:gridCol>
              </a:tblGrid>
              <a:tr h="209675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10100۳۱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709">
                <a:tc gridSpan="4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تولید و نیروگاه</a:t>
                      </a:r>
                      <a:endParaRPr lang="en-US" sz="800" b="1" kern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6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05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A5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9" name="Table 1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885781"/>
              </p:ext>
            </p:extLst>
          </p:nvPr>
        </p:nvGraphicFramePr>
        <p:xfrm>
          <a:off x="838618" y="2451467"/>
          <a:ext cx="1008001" cy="576001"/>
        </p:xfrm>
        <a:graphic>
          <a:graphicData uri="http://schemas.openxmlformats.org/drawingml/2006/table">
            <a:tbl>
              <a:tblPr/>
              <a:tblGrid>
                <a:gridCol w="272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705">
                  <a:extLst>
                    <a:ext uri="{9D8B030D-6E8A-4147-A177-3AD203B41FA5}">
                      <a16:colId xmlns:a16="http://schemas.microsoft.com/office/drawing/2014/main" val="377782297"/>
                    </a:ext>
                  </a:extLst>
                </a:gridCol>
                <a:gridCol w="310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10100۳۵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001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7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آز تحلیل</a:t>
                      </a:r>
                      <a:r>
                        <a:rPr lang="fa-IR" sz="7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سیستم‌های قدرت</a:t>
                      </a:r>
                      <a:endParaRPr lang="en-US" sz="7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04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A7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1" name="Table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354218"/>
              </p:ext>
            </p:extLst>
          </p:nvPr>
        </p:nvGraphicFramePr>
        <p:xfrm>
          <a:off x="848495" y="3042361"/>
          <a:ext cx="1008000" cy="576000"/>
        </p:xfrm>
        <a:graphic>
          <a:graphicData uri="http://schemas.openxmlformats.org/drawingml/2006/table">
            <a:tbl>
              <a:tblPr/>
              <a:tblGrid>
                <a:gridCol w="305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365">
                  <a:extLst>
                    <a:ext uri="{9D8B030D-6E8A-4147-A177-3AD203B41FA5}">
                      <a16:colId xmlns:a16="http://schemas.microsoft.com/office/drawing/2014/main" val="3752462870"/>
                    </a:ext>
                  </a:extLst>
                </a:gridCol>
                <a:gridCol w="310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360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10100۴۸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۲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457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کارآموزی</a:t>
                      </a:r>
                      <a:endParaRPr lang="en-US" sz="800" b="1" kern="1200" baseline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06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8" name="Table 1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349949"/>
              </p:ext>
            </p:extLst>
          </p:nvPr>
        </p:nvGraphicFramePr>
        <p:xfrm>
          <a:off x="848600" y="1267233"/>
          <a:ext cx="1008000" cy="596714"/>
        </p:xfrm>
        <a:graphic>
          <a:graphicData uri="http://schemas.openxmlformats.org/drawingml/2006/table">
            <a:tbl>
              <a:tblPr/>
              <a:tblGrid>
                <a:gridCol w="269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9264">
                  <a:extLst>
                    <a:ext uri="{9D8B030D-6E8A-4147-A177-3AD203B41FA5}">
                      <a16:colId xmlns:a16="http://schemas.microsoft.com/office/drawing/2014/main" val="1650552723"/>
                    </a:ext>
                  </a:extLst>
                </a:gridCol>
                <a:gridCol w="309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99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1010084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2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650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7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شيوه ارائه مطالب علمي و فني</a:t>
                      </a:r>
                      <a:endParaRPr lang="en-US" sz="7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۰۵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E4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9" name="Table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508478"/>
              </p:ext>
            </p:extLst>
          </p:nvPr>
        </p:nvGraphicFramePr>
        <p:xfrm>
          <a:off x="123291" y="5429797"/>
          <a:ext cx="4477886" cy="1085237"/>
        </p:xfrm>
        <a:graphic>
          <a:graphicData uri="http://schemas.openxmlformats.org/drawingml/2006/table">
            <a:tbl>
              <a:tblPr/>
              <a:tblGrid>
                <a:gridCol w="4477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523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B Titr" panose="00000700000000000000" pitchFamily="2" charset="-78"/>
                        </a:rPr>
                        <a:t>توجه</a:t>
                      </a:r>
                      <a:r>
                        <a:rPr lang="fa-IR" sz="1400" b="1" baseline="0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B Titr" panose="00000700000000000000" pitchFamily="2" charset="-78"/>
                        </a:rPr>
                        <a:t> :</a:t>
                      </a: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1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* دانشجو موظف است دروس اختیاری را فقط از چارت فوق انتخاب کند. درس اختیاری (حداکثر یک درس با سقف ۳ واحد) از گرایش الکترونیک (یا رشته کامپیوتر) تنها در صورتی امکان پذیر است که دانشجو درس را اخذ کرده و به دلایل آموزشی حذف شده باشد. </a:t>
                      </a: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2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* </a:t>
                      </a:r>
                      <a:r>
                        <a:rPr lang="fa-IR" sz="11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حفاظت و رله با تحلیل سیستم‌های انرژی ۲: همنیاز</a:t>
                      </a:r>
                      <a:endParaRPr lang="fa-IR" sz="11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02" marR="743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04A715E-3DBA-3796-4F0B-D0D82F0AC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590319"/>
              </p:ext>
            </p:extLst>
          </p:nvPr>
        </p:nvGraphicFramePr>
        <p:xfrm>
          <a:off x="9577301" y="1624997"/>
          <a:ext cx="2331848" cy="2129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6098">
                  <a:extLst>
                    <a:ext uri="{9D8B030D-6E8A-4147-A177-3AD203B41FA5}">
                      <a16:colId xmlns:a16="http://schemas.microsoft.com/office/drawing/2014/main" val="2400204362"/>
                    </a:ext>
                  </a:extLst>
                </a:gridCol>
                <a:gridCol w="1177076">
                  <a:extLst>
                    <a:ext uri="{9D8B030D-6E8A-4147-A177-3AD203B41FA5}">
                      <a16:colId xmlns:a16="http://schemas.microsoft.com/office/drawing/2014/main" val="1104607922"/>
                    </a:ext>
                  </a:extLst>
                </a:gridCol>
                <a:gridCol w="488674">
                  <a:extLst>
                    <a:ext uri="{9D8B030D-6E8A-4147-A177-3AD203B41FA5}">
                      <a16:colId xmlns:a16="http://schemas.microsoft.com/office/drawing/2014/main" val="1190163031"/>
                    </a:ext>
                  </a:extLst>
                </a:gridCol>
              </a:tblGrid>
              <a:tr h="299070">
                <a:tc>
                  <a:txBody>
                    <a:bodyPr/>
                    <a:lstStyle/>
                    <a:p>
                      <a:pPr algn="ctr"/>
                      <a:r>
                        <a:rPr lang="fa-IR" sz="800" b="1" dirty="0">
                          <a:cs typeface="B Titr" panose="00000700000000000000" pitchFamily="2" charset="-78"/>
                        </a:rPr>
                        <a:t>مجموع واحد ها</a:t>
                      </a:r>
                      <a:endParaRPr lang="en-US" sz="800" b="1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800" b="1" dirty="0">
                          <a:cs typeface="B Titr" panose="00000700000000000000" pitchFamily="2" charset="-78"/>
                        </a:rPr>
                        <a:t>گروه درسی</a:t>
                      </a:r>
                      <a:endParaRPr lang="en-US" sz="800" b="1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800" b="1" dirty="0">
                          <a:cs typeface="B Titr" panose="00000700000000000000" pitchFamily="2" charset="-78"/>
                        </a:rPr>
                        <a:t>کد گروه درسی</a:t>
                      </a:r>
                      <a:endParaRPr lang="en-US" sz="800" b="1" dirty="0">
                        <a:cs typeface="B Titr" panose="000007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4363033"/>
                  </a:ext>
                </a:extLst>
              </a:tr>
              <a:tr h="299070">
                <a:tc>
                  <a:txBody>
                    <a:bodyPr/>
                    <a:lstStyle/>
                    <a:p>
                      <a:pPr algn="ctr"/>
                      <a:r>
                        <a:rPr lang="fa-IR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22 واحد</a:t>
                      </a:r>
                      <a:endParaRPr lang="en-US" sz="7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دروس</a:t>
                      </a:r>
                      <a:r>
                        <a:rPr lang="fa-IR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عمومی</a:t>
                      </a:r>
                      <a:r>
                        <a:rPr lang="en-US" sz="8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</a:t>
                      </a:r>
                      <a:endParaRPr lang="en-US" sz="7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200" b="1" kern="1200" baseline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01</a:t>
                      </a:r>
                      <a:endParaRPr lang="en-US" sz="1200" b="1" kern="1200" baseline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2354784"/>
                  </a:ext>
                </a:extLst>
              </a:tr>
              <a:tr h="299070">
                <a:tc>
                  <a:txBody>
                    <a:bodyPr/>
                    <a:lstStyle/>
                    <a:p>
                      <a:pPr algn="ctr"/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26 واحد</a:t>
                      </a:r>
                      <a:endParaRPr lang="en-US" sz="7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دروس پايه </a:t>
                      </a:r>
                      <a:endParaRPr lang="en-US" sz="7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100" b="1" dirty="0">
                          <a:cs typeface="B Nazanin" panose="00000400000000000000" pitchFamily="2" charset="-78"/>
                        </a:rPr>
                        <a:t>02</a:t>
                      </a:r>
                      <a:endParaRPr lang="en-US" sz="11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712103"/>
                  </a:ext>
                </a:extLst>
              </a:tr>
              <a:tr h="299070">
                <a:tc>
                  <a:txBody>
                    <a:bodyPr/>
                    <a:lstStyle/>
                    <a:p>
                      <a:pPr algn="ctr"/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۵۵ واحد</a:t>
                      </a:r>
                      <a:endParaRPr lang="en-US" sz="7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دروس اصلی </a:t>
                      </a:r>
                      <a:endParaRPr lang="en-US" sz="7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100" b="1" dirty="0">
                          <a:cs typeface="B Nazanin" panose="00000400000000000000" pitchFamily="2" charset="-78"/>
                        </a:rPr>
                        <a:t>03</a:t>
                      </a:r>
                      <a:endParaRPr lang="en-US" sz="11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149706"/>
                  </a:ext>
                </a:extLst>
              </a:tr>
              <a:tr h="299070">
                <a:tc>
                  <a:txBody>
                    <a:bodyPr/>
                    <a:lstStyle/>
                    <a:p>
                      <a:pPr algn="ctr"/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۱۵ واحد</a:t>
                      </a:r>
                      <a:endParaRPr lang="en-US" sz="7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دروس تخصصی الزامی </a:t>
                      </a:r>
                      <a:endParaRPr lang="en-US" sz="7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100" b="1" dirty="0">
                          <a:cs typeface="B Nazanin" panose="00000400000000000000" pitchFamily="2" charset="-78"/>
                        </a:rPr>
                        <a:t>04</a:t>
                      </a:r>
                      <a:endParaRPr lang="en-US" sz="11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377998"/>
                  </a:ext>
                </a:extLst>
              </a:tr>
              <a:tr h="299070">
                <a:tc>
                  <a:txBody>
                    <a:bodyPr/>
                    <a:lstStyle/>
                    <a:p>
                      <a:pPr algn="ctr"/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۱۷ واحد</a:t>
                      </a:r>
                      <a:endParaRPr lang="en-US" sz="7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دروس تخصصی انتخابی </a:t>
                      </a:r>
                      <a:endParaRPr lang="en-US" sz="7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100" b="1" dirty="0">
                          <a:cs typeface="B Nazanin" panose="00000400000000000000" pitchFamily="2" charset="-78"/>
                        </a:rPr>
                        <a:t>05</a:t>
                      </a:r>
                      <a:endParaRPr lang="en-US" sz="11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530750"/>
                  </a:ext>
                </a:extLst>
              </a:tr>
              <a:tr h="299070">
                <a:tc>
                  <a:txBody>
                    <a:bodyPr/>
                    <a:lstStyle/>
                    <a:p>
                      <a:pPr algn="ctr"/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۵ واحد</a:t>
                      </a:r>
                      <a:endParaRPr lang="en-US" sz="7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800" b="1" kern="120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پروژه و کارآموزی</a:t>
                      </a:r>
                      <a:endParaRPr lang="en-US" sz="7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100" b="1" dirty="0">
                          <a:cs typeface="B Nazanin" panose="00000400000000000000" pitchFamily="2" charset="-78"/>
                        </a:rPr>
                        <a:t>06</a:t>
                      </a:r>
                      <a:endParaRPr lang="en-US" sz="1100" b="1" dirty="0"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6495551"/>
                  </a:ext>
                </a:extLst>
              </a:tr>
            </a:tbl>
          </a:graphicData>
        </a:graphic>
      </p:graphicFrame>
      <p:graphicFrame>
        <p:nvGraphicFramePr>
          <p:cNvPr id="110" name="Table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044066"/>
              </p:ext>
            </p:extLst>
          </p:nvPr>
        </p:nvGraphicFramePr>
        <p:xfrm>
          <a:off x="2877651" y="2428849"/>
          <a:ext cx="1008001" cy="601791"/>
        </p:xfrm>
        <a:graphic>
          <a:graphicData uri="http://schemas.openxmlformats.org/drawingml/2006/table">
            <a:tbl>
              <a:tblPr/>
              <a:tblGrid>
                <a:gridCol w="291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654">
                  <a:extLst>
                    <a:ext uri="{9D8B030D-6E8A-4147-A177-3AD203B41FA5}">
                      <a16:colId xmlns:a16="http://schemas.microsoft.com/office/drawing/2014/main" val="1109146885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358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۱۰۱۰۰۲۶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580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آزمایشگاه ماشین ۲</a:t>
                      </a:r>
                      <a:endParaRPr lang="en-US" sz="8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6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04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G5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C6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2" name="Table 1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675015"/>
              </p:ext>
            </p:extLst>
          </p:nvPr>
        </p:nvGraphicFramePr>
        <p:xfrm>
          <a:off x="1844349" y="2463404"/>
          <a:ext cx="1024583" cy="581493"/>
        </p:xfrm>
        <a:graphic>
          <a:graphicData uri="http://schemas.openxmlformats.org/drawingml/2006/table">
            <a:tbl>
              <a:tblPr/>
              <a:tblGrid>
                <a:gridCol w="281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163">
                  <a:extLst>
                    <a:ext uri="{9D8B030D-6E8A-4147-A177-3AD203B41FA5}">
                      <a16:colId xmlns:a16="http://schemas.microsoft.com/office/drawing/2014/main" val="2600083688"/>
                    </a:ext>
                  </a:extLst>
                </a:gridCol>
                <a:gridCol w="310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114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solidFill>
                            <a:sysClr val="windowText" lastClr="000000"/>
                          </a:solidFill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10100۹۹</a:t>
                      </a:r>
                      <a:endParaRPr lang="en-US" sz="800" b="1" dirty="0">
                        <a:solidFill>
                          <a:sysClr val="windowText" lastClr="000000"/>
                        </a:solidFill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solidFill>
                            <a:sysClr val="windowText" lastClr="000000"/>
                          </a:solidFill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3</a:t>
                      </a:r>
                      <a:endParaRPr lang="en-US" sz="800" b="1" dirty="0">
                        <a:solidFill>
                          <a:sysClr val="windowText" lastClr="000000"/>
                        </a:solidFill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764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solidFill>
                            <a:sysClr val="windowText" lastClr="000000"/>
                          </a:solidFill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ابزاردقیق</a:t>
                      </a:r>
                      <a:endParaRPr lang="en-US" sz="800" b="1" dirty="0">
                        <a:solidFill>
                          <a:sysClr val="windowText" lastClr="000000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5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solidFill>
                            <a:sysClr val="windowText" lastClr="000000"/>
                          </a:solidFill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05</a:t>
                      </a:r>
                      <a:endParaRPr lang="en-US" sz="8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solidFill>
                            <a:sysClr val="windowText" lastClr="00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F6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solidFill>
                          <a:sysClr val="windowText" lastClr="000000"/>
                        </a:solidFill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3" name="Table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26283"/>
              </p:ext>
            </p:extLst>
          </p:nvPr>
        </p:nvGraphicFramePr>
        <p:xfrm>
          <a:off x="1842187" y="3052879"/>
          <a:ext cx="1008001" cy="576001"/>
        </p:xfrm>
        <a:graphic>
          <a:graphicData uri="http://schemas.openxmlformats.org/drawingml/2006/table">
            <a:tbl>
              <a:tblPr/>
              <a:tblGrid>
                <a:gridCol w="272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705">
                  <a:extLst>
                    <a:ext uri="{9D8B030D-6E8A-4147-A177-3AD203B41FA5}">
                      <a16:colId xmlns:a16="http://schemas.microsoft.com/office/drawing/2014/main" val="377782297"/>
                    </a:ext>
                  </a:extLst>
                </a:gridCol>
                <a:gridCol w="310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۱۰۱۰۰۷۳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001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7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آز الکترونیک</a:t>
                      </a:r>
                      <a:r>
                        <a:rPr lang="fa-IR" sz="700" b="1" baseline="0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 صنعتی</a:t>
                      </a:r>
                      <a:endParaRPr lang="en-US" sz="7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04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B6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4" name="Table 1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236550"/>
              </p:ext>
            </p:extLst>
          </p:nvPr>
        </p:nvGraphicFramePr>
        <p:xfrm>
          <a:off x="838374" y="3635903"/>
          <a:ext cx="1008000" cy="576000"/>
        </p:xfrm>
        <a:graphic>
          <a:graphicData uri="http://schemas.openxmlformats.org/drawingml/2006/table">
            <a:tbl>
              <a:tblPr/>
              <a:tblGrid>
                <a:gridCol w="305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365">
                  <a:extLst>
                    <a:ext uri="{9D8B030D-6E8A-4147-A177-3AD203B41FA5}">
                      <a16:colId xmlns:a16="http://schemas.microsoft.com/office/drawing/2014/main" val="3752462870"/>
                    </a:ext>
                  </a:extLst>
                </a:gridCol>
                <a:gridCol w="310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360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10100۴۷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۳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457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پروژه کارشناسی</a:t>
                      </a:r>
                      <a:endParaRPr lang="en-US" sz="800" b="1" kern="1200" baseline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06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5" name="Table 1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300009"/>
              </p:ext>
            </p:extLst>
          </p:nvPr>
        </p:nvGraphicFramePr>
        <p:xfrm>
          <a:off x="846552" y="1874051"/>
          <a:ext cx="995137" cy="576000"/>
        </p:xfrm>
        <a:graphic>
          <a:graphicData uri="http://schemas.openxmlformats.org/drawingml/2006/table">
            <a:tbl>
              <a:tblPr/>
              <a:tblGrid>
                <a:gridCol w="266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786">
                  <a:extLst>
                    <a:ext uri="{9D8B030D-6E8A-4147-A177-3AD203B41FA5}">
                      <a16:colId xmlns:a16="http://schemas.microsoft.com/office/drawing/2014/main" val="1650552723"/>
                    </a:ext>
                  </a:extLst>
                </a:gridCol>
                <a:gridCol w="305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99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Calibri"/>
                          <a:ea typeface="Calibri"/>
                          <a:cs typeface="B Nazanin" panose="00000400000000000000" pitchFamily="2" charset="-78"/>
                        </a:rPr>
                        <a:t>10100۵۱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۳</a:t>
                      </a: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650"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700" b="1" dirty="0">
                          <a:latin typeface="+mn-lt"/>
                          <a:ea typeface="Calibri"/>
                          <a:cs typeface="B Nazanin" panose="00000400000000000000" pitchFamily="2" charset="-78"/>
                        </a:rPr>
                        <a:t>طرح پست‌های فشار قوی</a:t>
                      </a:r>
                      <a:endParaRPr lang="en-US" sz="700" b="1" dirty="0">
                        <a:latin typeface="+mn-lt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03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800" b="1" dirty="0">
                          <a:latin typeface="Times New Roman" pitchFamily="18" charset="0"/>
                          <a:ea typeface="Calibri"/>
                          <a:cs typeface="B Nazanin" panose="00000400000000000000" pitchFamily="2" charset="-78"/>
                        </a:rPr>
                        <a:t>۰۵</a:t>
                      </a:r>
                      <a:endParaRPr lang="en-US" sz="800" b="1" dirty="0">
                        <a:latin typeface="Times New Roman" pitchFamily="18" charset="0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A7</a:t>
                      </a:r>
                    </a:p>
                  </a:txBody>
                  <a:tcPr marL="74312" marR="743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800" b="1" dirty="0">
                        <a:latin typeface="Calibri"/>
                        <a:ea typeface="Calibri"/>
                        <a:cs typeface="B Nazanin" panose="00000400000000000000" pitchFamily="2" charset="-78"/>
                      </a:endParaRPr>
                    </a:p>
                  </a:txBody>
                  <a:tcPr marL="74312" marR="743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59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2819</TotalTime>
  <Words>631</Words>
  <Application>Microsoft Office PowerPoint</Application>
  <PresentationFormat>Widescreen</PresentationFormat>
  <Paragraphs>364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 B TITR</vt:lpstr>
      <vt:lpstr>Arial</vt:lpstr>
      <vt:lpstr>B Nazanin</vt:lpstr>
      <vt:lpstr>B Titr</vt:lpstr>
      <vt:lpstr>Calibri</vt:lpstr>
      <vt:lpstr>Times New Roman</vt:lpstr>
      <vt:lpstr>Tw Cen MT</vt:lpstr>
      <vt:lpstr>Droplet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</dc:title>
  <dc:creator>saeid shahsavari</dc:creator>
  <cp:lastModifiedBy>kut</cp:lastModifiedBy>
  <cp:revision>257</cp:revision>
  <cp:lastPrinted>2025-10-21T08:10:47Z</cp:lastPrinted>
  <dcterms:created xsi:type="dcterms:W3CDTF">2013-09-28T19:20:08Z</dcterms:created>
  <dcterms:modified xsi:type="dcterms:W3CDTF">2026-02-24T09:32:33Z</dcterms:modified>
</cp:coreProperties>
</file>